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U.S. Emissions Analysis Dashboard</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An interactive dashboard commissioned by the EPA to provide a clear, data-driven view of greenhouse gas emissions across the United States. This project aims to identify emission sources, high-contributing regions, and compare emissions relative to population and geographic area.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33544"/>
            <a:ext cx="8927544"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DASHBOARD IN DATABRICKS</a:t>
            </a:r>
            <a:endParaRPr lang="en-US" sz="3900" dirty="0"/>
          </a:p>
        </p:txBody>
      </p:sp>
      <p:pic>
        <p:nvPicPr>
          <p:cNvPr id="3" name="Image 0" descr="preencoded.png">    </p:cNvPr>
          <p:cNvPicPr>
            <a:picLocks noChangeAspect="1"/>
          </p:cNvPicPr>
          <p:nvPr/>
        </p:nvPicPr>
        <p:blipFill>
          <a:blip r:embed="rId1"/>
          <a:stretch>
            <a:fillRect/>
          </a:stretch>
        </p:blipFill>
        <p:spPr>
          <a:xfrm>
            <a:off x="793790" y="1750457"/>
            <a:ext cx="13042821" cy="5745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2713" y="517446"/>
            <a:ext cx="13124974" cy="1176337"/>
          </a:xfrm>
          <a:prstGeom prst="rect">
            <a:avLst/>
          </a:prstGeom>
          <a:noFill/>
          <a:ln/>
        </p:spPr>
        <p:txBody>
          <a:bodyPr wrap="square" lIns="0" tIns="0" rIns="0" bIns="0" rtlCol="0" anchor="t"/>
          <a:lstStyle/>
          <a:p>
            <a:pPr algn="l" indent="0" marL="0">
              <a:lnSpc>
                <a:spcPts val="4600"/>
              </a:lnSpc>
              <a:buNone/>
            </a:pPr>
            <a:r>
              <a:rPr lang="en-US" sz="3700" b="1" dirty="0">
                <a:solidFill>
                  <a:srgbClr val="333F70"/>
                </a:solidFill>
                <a:latin typeface="Unbounded Bold" pitchFamily="34" charset="0"/>
                <a:ea typeface="Unbounded Bold" pitchFamily="34" charset="-122"/>
                <a:cs typeface="Unbounded Bold" pitchFamily="34" charset="-120"/>
              </a:rPr>
              <a:t>Business Recommendations: Driving Emission Reduction</a:t>
            </a:r>
            <a:endParaRPr lang="en-US" sz="3700" dirty="0"/>
          </a:p>
        </p:txBody>
      </p:sp>
      <p:pic>
        <p:nvPicPr>
          <p:cNvPr id="3" name="Image 0" descr="preencoded.png">    </p:cNvPr>
          <p:cNvPicPr>
            <a:picLocks noChangeAspect="1"/>
          </p:cNvPicPr>
          <p:nvPr/>
        </p:nvPicPr>
        <p:blipFill>
          <a:blip r:embed="rId1"/>
          <a:stretch>
            <a:fillRect/>
          </a:stretch>
        </p:blipFill>
        <p:spPr>
          <a:xfrm>
            <a:off x="752713" y="2070140"/>
            <a:ext cx="940951" cy="1129070"/>
          </a:xfrm>
          <a:prstGeom prst="rect">
            <a:avLst/>
          </a:prstGeom>
        </p:spPr>
      </p:pic>
      <p:sp>
        <p:nvSpPr>
          <p:cNvPr id="4" name="Text 1"/>
          <p:cNvSpPr/>
          <p:nvPr/>
        </p:nvSpPr>
        <p:spPr>
          <a:xfrm>
            <a:off x="1881783" y="2258258"/>
            <a:ext cx="4536043" cy="294084"/>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Target High-Emission Counties</a:t>
            </a:r>
            <a:endParaRPr lang="en-US" sz="1850" dirty="0"/>
          </a:p>
        </p:txBody>
      </p:sp>
      <p:sp>
        <p:nvSpPr>
          <p:cNvPr id="5" name="Text 2"/>
          <p:cNvSpPr/>
          <p:nvPr/>
        </p:nvSpPr>
        <p:spPr>
          <a:xfrm>
            <a:off x="1881783" y="2665214"/>
            <a:ext cx="11995904"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Focus sustainability initiatives and investments where impact is maximized.</a:t>
            </a:r>
            <a:endParaRPr lang="en-US" sz="1450" dirty="0"/>
          </a:p>
        </p:txBody>
      </p:sp>
      <p:pic>
        <p:nvPicPr>
          <p:cNvPr id="6" name="Image 1" descr="preencoded.png">    </p:cNvPr>
          <p:cNvPicPr>
            <a:picLocks noChangeAspect="1"/>
          </p:cNvPicPr>
          <p:nvPr/>
        </p:nvPicPr>
        <p:blipFill>
          <a:blip r:embed="rId2"/>
          <a:stretch>
            <a:fillRect/>
          </a:stretch>
        </p:blipFill>
        <p:spPr>
          <a:xfrm>
            <a:off x="752713" y="3199209"/>
            <a:ext cx="940951" cy="1129070"/>
          </a:xfrm>
          <a:prstGeom prst="rect">
            <a:avLst/>
          </a:prstGeom>
        </p:spPr>
      </p:pic>
      <p:sp>
        <p:nvSpPr>
          <p:cNvPr id="7" name="Text 3"/>
          <p:cNvSpPr/>
          <p:nvPr/>
        </p:nvSpPr>
        <p:spPr>
          <a:xfrm>
            <a:off x="1881783" y="3387328"/>
            <a:ext cx="3666530" cy="294084"/>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Monitor Emission Trends</a:t>
            </a:r>
            <a:endParaRPr lang="en-US" sz="1850" dirty="0"/>
          </a:p>
        </p:txBody>
      </p:sp>
      <p:sp>
        <p:nvSpPr>
          <p:cNvPr id="8" name="Text 4"/>
          <p:cNvSpPr/>
          <p:nvPr/>
        </p:nvSpPr>
        <p:spPr>
          <a:xfrm>
            <a:off x="1881783" y="3794284"/>
            <a:ext cx="11995904"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Regularly analyze changes to assess policy effectiveness and adjust strategies.</a:t>
            </a:r>
            <a:endParaRPr lang="en-US" sz="1450" dirty="0"/>
          </a:p>
        </p:txBody>
      </p:sp>
      <p:pic>
        <p:nvPicPr>
          <p:cNvPr id="9" name="Image 2" descr="preencoded.png">    </p:cNvPr>
          <p:cNvPicPr>
            <a:picLocks noChangeAspect="1"/>
          </p:cNvPicPr>
          <p:nvPr/>
        </p:nvPicPr>
        <p:blipFill>
          <a:blip r:embed="rId3"/>
          <a:stretch>
            <a:fillRect/>
          </a:stretch>
        </p:blipFill>
        <p:spPr>
          <a:xfrm>
            <a:off x="752713" y="4328279"/>
            <a:ext cx="940951" cy="1129070"/>
          </a:xfrm>
          <a:prstGeom prst="rect">
            <a:avLst/>
          </a:prstGeom>
        </p:spPr>
      </p:pic>
      <p:sp>
        <p:nvSpPr>
          <p:cNvPr id="10" name="Text 5"/>
          <p:cNvSpPr/>
          <p:nvPr/>
        </p:nvSpPr>
        <p:spPr>
          <a:xfrm>
            <a:off x="1881783" y="4516398"/>
            <a:ext cx="4468535" cy="294084"/>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Allocate Resources Efficiently</a:t>
            </a:r>
            <a:endParaRPr lang="en-US" sz="1850" dirty="0"/>
          </a:p>
        </p:txBody>
      </p:sp>
      <p:sp>
        <p:nvSpPr>
          <p:cNvPr id="11" name="Text 6"/>
          <p:cNvSpPr/>
          <p:nvPr/>
        </p:nvSpPr>
        <p:spPr>
          <a:xfrm>
            <a:off x="1881783" y="4923353"/>
            <a:ext cx="11995904"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Direct funding to sectors or regions with the greatest reduction potential.</a:t>
            </a:r>
            <a:endParaRPr lang="en-US" sz="1450" dirty="0"/>
          </a:p>
        </p:txBody>
      </p:sp>
      <p:pic>
        <p:nvPicPr>
          <p:cNvPr id="12" name="Image 3" descr="preencoded.png">    </p:cNvPr>
          <p:cNvPicPr>
            <a:picLocks noChangeAspect="1"/>
          </p:cNvPicPr>
          <p:nvPr/>
        </p:nvPicPr>
        <p:blipFill>
          <a:blip r:embed="rId4"/>
          <a:stretch>
            <a:fillRect/>
          </a:stretch>
        </p:blipFill>
        <p:spPr>
          <a:xfrm>
            <a:off x="752713" y="5457349"/>
            <a:ext cx="940951" cy="1129070"/>
          </a:xfrm>
          <a:prstGeom prst="rect">
            <a:avLst/>
          </a:prstGeom>
        </p:spPr>
      </p:pic>
      <p:sp>
        <p:nvSpPr>
          <p:cNvPr id="13" name="Text 7"/>
          <p:cNvSpPr/>
          <p:nvPr/>
        </p:nvSpPr>
        <p:spPr>
          <a:xfrm>
            <a:off x="1881783" y="5645468"/>
            <a:ext cx="3158371" cy="294084"/>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Engage Stakeholders</a:t>
            </a:r>
            <a:endParaRPr lang="en-US" sz="1850" dirty="0"/>
          </a:p>
        </p:txBody>
      </p:sp>
      <p:sp>
        <p:nvSpPr>
          <p:cNvPr id="14" name="Text 8"/>
          <p:cNvSpPr/>
          <p:nvPr/>
        </p:nvSpPr>
        <p:spPr>
          <a:xfrm>
            <a:off x="1881783" y="6052423"/>
            <a:ext cx="11995904"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Share dashboard insights to foster collaboration and transparency.</a:t>
            </a:r>
            <a:endParaRPr lang="en-US" sz="1450" dirty="0"/>
          </a:p>
        </p:txBody>
      </p:sp>
      <p:pic>
        <p:nvPicPr>
          <p:cNvPr id="15" name="Image 4" descr="preencoded.png">    </p:cNvPr>
          <p:cNvPicPr>
            <a:picLocks noChangeAspect="1"/>
          </p:cNvPicPr>
          <p:nvPr/>
        </p:nvPicPr>
        <p:blipFill>
          <a:blip r:embed="rId5"/>
          <a:stretch>
            <a:fillRect/>
          </a:stretch>
        </p:blipFill>
        <p:spPr>
          <a:xfrm>
            <a:off x="752713" y="6586418"/>
            <a:ext cx="940951" cy="1129070"/>
          </a:xfrm>
          <a:prstGeom prst="rect">
            <a:avLst/>
          </a:prstGeom>
        </p:spPr>
      </p:pic>
      <p:sp>
        <p:nvSpPr>
          <p:cNvPr id="16" name="Text 9"/>
          <p:cNvSpPr/>
          <p:nvPr/>
        </p:nvSpPr>
        <p:spPr>
          <a:xfrm>
            <a:off x="1881783" y="6774537"/>
            <a:ext cx="3264813" cy="294084"/>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Set Data-Driven Goals</a:t>
            </a:r>
            <a:endParaRPr lang="en-US" sz="1850" dirty="0"/>
          </a:p>
        </p:txBody>
      </p:sp>
      <p:sp>
        <p:nvSpPr>
          <p:cNvPr id="17" name="Text 10"/>
          <p:cNvSpPr/>
          <p:nvPr/>
        </p:nvSpPr>
        <p:spPr>
          <a:xfrm>
            <a:off x="1881783" y="7181493"/>
            <a:ext cx="11995904"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Establish measurable reduction targets and track progress using dashboard metrics.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228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Project Overview: Key Objectives</a:t>
            </a:r>
            <a:endParaRPr lang="en-US" sz="3900" dirty="0"/>
          </a:p>
        </p:txBody>
      </p:sp>
      <p:sp>
        <p:nvSpPr>
          <p:cNvPr id="4" name="Shape 1"/>
          <p:cNvSpPr/>
          <p:nvPr/>
        </p:nvSpPr>
        <p:spPr>
          <a:xfrm>
            <a:off x="793790" y="2650093"/>
            <a:ext cx="3679031" cy="2134433"/>
          </a:xfrm>
          <a:prstGeom prst="roundRect">
            <a:avLst>
              <a:gd name="adj" fmla="val 5141"/>
            </a:avLst>
          </a:prstGeom>
          <a:solidFill>
            <a:srgbClr val="FFFFFF"/>
          </a:solidFill>
          <a:ln w="22860">
            <a:solidFill>
              <a:srgbClr val="BCDBD4"/>
            </a:solidFill>
            <a:prstDash val="solid"/>
          </a:ln>
        </p:spPr>
      </p:sp>
      <p:sp>
        <p:nvSpPr>
          <p:cNvPr id="5" name="Shape 2"/>
          <p:cNvSpPr/>
          <p:nvPr/>
        </p:nvSpPr>
        <p:spPr>
          <a:xfrm>
            <a:off x="770930" y="2650093"/>
            <a:ext cx="91440" cy="2134433"/>
          </a:xfrm>
          <a:prstGeom prst="roundRect">
            <a:avLst>
              <a:gd name="adj" fmla="val 91163"/>
            </a:avLst>
          </a:prstGeom>
          <a:solidFill>
            <a:srgbClr val="26A688"/>
          </a:solidFill>
          <a:ln/>
        </p:spPr>
      </p:sp>
      <p:sp>
        <p:nvSpPr>
          <p:cNvPr id="6" name="Text 3"/>
          <p:cNvSpPr/>
          <p:nvPr/>
        </p:nvSpPr>
        <p:spPr>
          <a:xfrm>
            <a:off x="1083588" y="2871311"/>
            <a:ext cx="3168015"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Identify Emission Sources</a:t>
            </a:r>
            <a:endParaRPr lang="en-US" sz="1950" dirty="0"/>
          </a:p>
        </p:txBody>
      </p:sp>
      <p:sp>
        <p:nvSpPr>
          <p:cNvPr id="7" name="Text 4"/>
          <p:cNvSpPr/>
          <p:nvPr/>
        </p:nvSpPr>
        <p:spPr>
          <a:xfrm>
            <a:off x="1083588" y="3610689"/>
            <a:ext cx="316801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Pinpoint where greenhouse gas emissions originate across the U.S.</a:t>
            </a:r>
            <a:endParaRPr lang="en-US" sz="1550" dirty="0"/>
          </a:p>
        </p:txBody>
      </p:sp>
      <p:sp>
        <p:nvSpPr>
          <p:cNvPr id="8" name="Shape 5"/>
          <p:cNvSpPr/>
          <p:nvPr/>
        </p:nvSpPr>
        <p:spPr>
          <a:xfrm>
            <a:off x="4671179" y="2650093"/>
            <a:ext cx="3679031" cy="2134433"/>
          </a:xfrm>
          <a:prstGeom prst="roundRect">
            <a:avLst>
              <a:gd name="adj" fmla="val 5141"/>
            </a:avLst>
          </a:prstGeom>
          <a:solidFill>
            <a:srgbClr val="FFFFFF"/>
          </a:solidFill>
          <a:ln w="22860">
            <a:solidFill>
              <a:srgbClr val="BCDBD4"/>
            </a:solidFill>
            <a:prstDash val="solid"/>
          </a:ln>
        </p:spPr>
      </p:sp>
      <p:sp>
        <p:nvSpPr>
          <p:cNvPr id="9" name="Shape 6"/>
          <p:cNvSpPr/>
          <p:nvPr/>
        </p:nvSpPr>
        <p:spPr>
          <a:xfrm>
            <a:off x="4648319" y="2650093"/>
            <a:ext cx="91440" cy="2134433"/>
          </a:xfrm>
          <a:prstGeom prst="roundRect">
            <a:avLst>
              <a:gd name="adj" fmla="val 91163"/>
            </a:avLst>
          </a:prstGeom>
          <a:solidFill>
            <a:srgbClr val="26A688"/>
          </a:solidFill>
          <a:ln/>
        </p:spPr>
      </p:sp>
      <p:sp>
        <p:nvSpPr>
          <p:cNvPr id="10" name="Text 7"/>
          <p:cNvSpPr/>
          <p:nvPr/>
        </p:nvSpPr>
        <p:spPr>
          <a:xfrm>
            <a:off x="4960977" y="2871311"/>
            <a:ext cx="3168015"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Regional Contributions</a:t>
            </a:r>
            <a:endParaRPr lang="en-US" sz="1950" dirty="0"/>
          </a:p>
        </p:txBody>
      </p:sp>
      <p:sp>
        <p:nvSpPr>
          <p:cNvPr id="11" name="Text 8"/>
          <p:cNvSpPr/>
          <p:nvPr/>
        </p:nvSpPr>
        <p:spPr>
          <a:xfrm>
            <a:off x="4960977" y="3610689"/>
            <a:ext cx="316801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Determine which regions contribute the most to overall emissions.</a:t>
            </a:r>
            <a:endParaRPr lang="en-US" sz="1550" dirty="0"/>
          </a:p>
        </p:txBody>
      </p:sp>
      <p:sp>
        <p:nvSpPr>
          <p:cNvPr id="12" name="Shape 9"/>
          <p:cNvSpPr/>
          <p:nvPr/>
        </p:nvSpPr>
        <p:spPr>
          <a:xfrm>
            <a:off x="793790" y="4982885"/>
            <a:ext cx="3679031" cy="2134433"/>
          </a:xfrm>
          <a:prstGeom prst="roundRect">
            <a:avLst>
              <a:gd name="adj" fmla="val 5141"/>
            </a:avLst>
          </a:prstGeom>
          <a:solidFill>
            <a:srgbClr val="FFFFFF"/>
          </a:solidFill>
          <a:ln w="22860">
            <a:solidFill>
              <a:srgbClr val="BCDBD4"/>
            </a:solidFill>
            <a:prstDash val="solid"/>
          </a:ln>
        </p:spPr>
      </p:sp>
      <p:sp>
        <p:nvSpPr>
          <p:cNvPr id="13" name="Shape 10"/>
          <p:cNvSpPr/>
          <p:nvPr/>
        </p:nvSpPr>
        <p:spPr>
          <a:xfrm>
            <a:off x="770930" y="4982885"/>
            <a:ext cx="91440" cy="2134433"/>
          </a:xfrm>
          <a:prstGeom prst="roundRect">
            <a:avLst>
              <a:gd name="adj" fmla="val 91163"/>
            </a:avLst>
          </a:prstGeom>
          <a:solidFill>
            <a:srgbClr val="26A688"/>
          </a:solidFill>
          <a:ln/>
        </p:spPr>
      </p:sp>
      <p:sp>
        <p:nvSpPr>
          <p:cNvPr id="14" name="Text 11"/>
          <p:cNvSpPr/>
          <p:nvPr/>
        </p:nvSpPr>
        <p:spPr>
          <a:xfrm>
            <a:off x="1083588" y="5204103"/>
            <a:ext cx="3168015"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Population &amp; Area Comparison</a:t>
            </a:r>
            <a:endParaRPr lang="en-US" sz="1950" dirty="0"/>
          </a:p>
        </p:txBody>
      </p:sp>
      <p:sp>
        <p:nvSpPr>
          <p:cNvPr id="15" name="Text 12"/>
          <p:cNvSpPr/>
          <p:nvPr/>
        </p:nvSpPr>
        <p:spPr>
          <a:xfrm>
            <a:off x="1083588" y="5943481"/>
            <a:ext cx="316801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Analyze emissions in relation to population density and geographic size.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32880"/>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Dataset Summary: Comprehensive Emissions Data</a:t>
            </a:r>
            <a:endParaRPr lang="en-US" sz="3900" dirty="0"/>
          </a:p>
        </p:txBody>
      </p:sp>
      <p:sp>
        <p:nvSpPr>
          <p:cNvPr id="3" name="Text 1"/>
          <p:cNvSpPr/>
          <p:nvPr/>
        </p:nvSpPr>
        <p:spPr>
          <a:xfrm>
            <a:off x="793790" y="276987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The dataset, sourced from Kaggle, contains 3,142 rows and 58 columns of county-level emissions data, including demographic and geographic information. It provides insights into population, employment, energy consumption, and greenhouse gas emissions, enabling trend analysis and understanding the impact of various factors on emissions.</a:t>
            </a:r>
            <a:endParaRPr lang="en-US" sz="1550" dirty="0"/>
          </a:p>
        </p:txBody>
      </p:sp>
      <p:sp>
        <p:nvSpPr>
          <p:cNvPr id="4" name="Shape 2"/>
          <p:cNvSpPr/>
          <p:nvPr/>
        </p:nvSpPr>
        <p:spPr>
          <a:xfrm>
            <a:off x="793790" y="3945731"/>
            <a:ext cx="6422231" cy="1476256"/>
          </a:xfrm>
          <a:prstGeom prst="roundRect">
            <a:avLst>
              <a:gd name="adj" fmla="val 5647"/>
            </a:avLst>
          </a:prstGeom>
          <a:solidFill>
            <a:srgbClr val="D6F5EE"/>
          </a:solidFill>
          <a:ln w="7620">
            <a:solidFill>
              <a:srgbClr val="BCDBD4"/>
            </a:solidFill>
            <a:prstDash val="solid"/>
          </a:ln>
        </p:spPr>
      </p:sp>
      <p:sp>
        <p:nvSpPr>
          <p:cNvPr id="5" name="Text 3"/>
          <p:cNvSpPr/>
          <p:nvPr/>
        </p:nvSpPr>
        <p:spPr>
          <a:xfrm>
            <a:off x="999768" y="4151709"/>
            <a:ext cx="3498413"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Geographic Identifiers</a:t>
            </a:r>
            <a:endParaRPr lang="en-US" sz="1950" dirty="0"/>
          </a:p>
        </p:txBody>
      </p:sp>
      <p:sp>
        <p:nvSpPr>
          <p:cNvPr id="6" name="Text 4"/>
          <p:cNvSpPr/>
          <p:nvPr/>
        </p:nvSpPr>
        <p:spPr>
          <a:xfrm>
            <a:off x="999768" y="4580930"/>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State, county, latitude, longitude, climate zone.</a:t>
            </a:r>
            <a:endParaRPr lang="en-US" sz="1550" dirty="0"/>
          </a:p>
        </p:txBody>
      </p:sp>
      <p:sp>
        <p:nvSpPr>
          <p:cNvPr id="7" name="Shape 5"/>
          <p:cNvSpPr/>
          <p:nvPr/>
        </p:nvSpPr>
        <p:spPr>
          <a:xfrm>
            <a:off x="7414379" y="3945731"/>
            <a:ext cx="6422231" cy="1476256"/>
          </a:xfrm>
          <a:prstGeom prst="roundRect">
            <a:avLst>
              <a:gd name="adj" fmla="val 5647"/>
            </a:avLst>
          </a:prstGeom>
          <a:solidFill>
            <a:srgbClr val="D6F5EE"/>
          </a:solidFill>
          <a:ln w="7620">
            <a:solidFill>
              <a:srgbClr val="BCDBD4"/>
            </a:solidFill>
            <a:prstDash val="solid"/>
          </a:ln>
        </p:spPr>
      </p:sp>
      <p:sp>
        <p:nvSpPr>
          <p:cNvPr id="8" name="Text 6"/>
          <p:cNvSpPr/>
          <p:nvPr/>
        </p:nvSpPr>
        <p:spPr>
          <a:xfrm>
            <a:off x="7620357" y="4151709"/>
            <a:ext cx="5219819"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Demographics &amp; Socioeconomics</a:t>
            </a:r>
            <a:endParaRPr lang="en-US" sz="1950" dirty="0"/>
          </a:p>
        </p:txBody>
      </p:sp>
      <p:sp>
        <p:nvSpPr>
          <p:cNvPr id="9" name="Text 7"/>
          <p:cNvSpPr/>
          <p:nvPr/>
        </p:nvSpPr>
        <p:spPr>
          <a:xfrm>
            <a:off x="7620357" y="4580930"/>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Population, employment, housing units, establishments, buildings, area.</a:t>
            </a:r>
            <a:endParaRPr lang="en-US" sz="1550" dirty="0"/>
          </a:p>
        </p:txBody>
      </p:sp>
      <p:sp>
        <p:nvSpPr>
          <p:cNvPr id="10" name="Shape 8"/>
          <p:cNvSpPr/>
          <p:nvPr/>
        </p:nvSpPr>
        <p:spPr>
          <a:xfrm>
            <a:off x="793790" y="5620345"/>
            <a:ext cx="6422231" cy="1476256"/>
          </a:xfrm>
          <a:prstGeom prst="roundRect">
            <a:avLst>
              <a:gd name="adj" fmla="val 5647"/>
            </a:avLst>
          </a:prstGeom>
          <a:solidFill>
            <a:srgbClr val="D6F5EE"/>
          </a:solidFill>
          <a:ln w="7620">
            <a:solidFill>
              <a:srgbClr val="BCDBD4"/>
            </a:solidFill>
            <a:prstDash val="solid"/>
          </a:ln>
        </p:spPr>
      </p:sp>
      <p:sp>
        <p:nvSpPr>
          <p:cNvPr id="11" name="Text 9"/>
          <p:cNvSpPr/>
          <p:nvPr/>
        </p:nvSpPr>
        <p:spPr>
          <a:xfrm>
            <a:off x="999768" y="5826323"/>
            <a:ext cx="327219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Energy Consumption</a:t>
            </a:r>
            <a:endParaRPr lang="en-US" sz="1950" dirty="0"/>
          </a:p>
        </p:txBody>
      </p:sp>
      <p:sp>
        <p:nvSpPr>
          <p:cNvPr id="12" name="Text 10"/>
          <p:cNvSpPr/>
          <p:nvPr/>
        </p:nvSpPr>
        <p:spPr>
          <a:xfrm>
            <a:off x="999768" y="625554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Electricity (MWh), Natural Gas (TcF), Fuel &amp; Transportation (gallons, VMT).</a:t>
            </a:r>
            <a:endParaRPr lang="en-US" sz="1550" dirty="0"/>
          </a:p>
        </p:txBody>
      </p:sp>
      <p:sp>
        <p:nvSpPr>
          <p:cNvPr id="13" name="Shape 11"/>
          <p:cNvSpPr/>
          <p:nvPr/>
        </p:nvSpPr>
        <p:spPr>
          <a:xfrm>
            <a:off x="7414379" y="5620345"/>
            <a:ext cx="6422231" cy="1476256"/>
          </a:xfrm>
          <a:prstGeom prst="roundRect">
            <a:avLst>
              <a:gd name="adj" fmla="val 5647"/>
            </a:avLst>
          </a:prstGeom>
          <a:solidFill>
            <a:srgbClr val="D6F5EE"/>
          </a:solidFill>
          <a:ln w="7620">
            <a:solidFill>
              <a:srgbClr val="BCDBD4"/>
            </a:solidFill>
            <a:prstDash val="solid"/>
          </a:ln>
        </p:spPr>
      </p:sp>
      <p:sp>
        <p:nvSpPr>
          <p:cNvPr id="14" name="Text 12"/>
          <p:cNvSpPr/>
          <p:nvPr/>
        </p:nvSpPr>
        <p:spPr>
          <a:xfrm>
            <a:off x="7620357" y="58263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Emissions Data</a:t>
            </a:r>
            <a:endParaRPr lang="en-US" sz="1950" dirty="0"/>
          </a:p>
        </p:txBody>
      </p:sp>
      <p:sp>
        <p:nvSpPr>
          <p:cNvPr id="15" name="Text 13"/>
          <p:cNvSpPr/>
          <p:nvPr/>
        </p:nvSpPr>
        <p:spPr>
          <a:xfrm>
            <a:off x="7620357" y="6255544"/>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GHG emissions in metric tons of CO2 equivalent.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777484" y="454581"/>
            <a:ext cx="10309384" cy="478750"/>
          </a:xfrm>
          <a:prstGeom prst="rect">
            <a:avLst/>
          </a:prstGeom>
          <a:noFill/>
          <a:ln/>
        </p:spPr>
        <p:txBody>
          <a:bodyPr wrap="none" lIns="0" tIns="0" rIns="0" bIns="0" rtlCol="0" anchor="t"/>
          <a:lstStyle/>
          <a:p>
            <a:pPr algn="l" indent="0" marL="0">
              <a:lnSpc>
                <a:spcPts val="3750"/>
              </a:lnSpc>
              <a:buNone/>
            </a:pPr>
            <a:r>
              <a:rPr lang="en-US" sz="3000" b="1" dirty="0">
                <a:solidFill>
                  <a:srgbClr val="333F70"/>
                </a:solidFill>
                <a:latin typeface="Unbounded Bold" pitchFamily="34" charset="0"/>
                <a:ea typeface="Unbounded Bold" pitchFamily="34" charset="-122"/>
                <a:cs typeface="Unbounded Bold" pitchFamily="34" charset="-120"/>
              </a:rPr>
              <a:t>Exploratory Data Analysis with Databricks</a:t>
            </a:r>
            <a:endParaRPr lang="en-US" sz="3000" dirty="0"/>
          </a:p>
        </p:txBody>
      </p:sp>
      <p:sp>
        <p:nvSpPr>
          <p:cNvPr id="3" name="Text 1"/>
          <p:cNvSpPr/>
          <p:nvPr/>
        </p:nvSpPr>
        <p:spPr>
          <a:xfrm>
            <a:off x="1777484" y="1239679"/>
            <a:ext cx="11075432" cy="490299"/>
          </a:xfrm>
          <a:prstGeom prst="rect">
            <a:avLst/>
          </a:prstGeom>
          <a:noFill/>
          <a:ln/>
        </p:spPr>
        <p:txBody>
          <a:bodyPr wrap="squar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Initial data exploration was conducted using Databricks to prepare and understand the dataset. This involved loading the data and ensuring data integrity through type conversions.</a:t>
            </a:r>
            <a:endParaRPr lang="en-US" sz="1200" dirty="0"/>
          </a:p>
        </p:txBody>
      </p:sp>
      <p:sp>
        <p:nvSpPr>
          <p:cNvPr id="4" name="Text 2"/>
          <p:cNvSpPr/>
          <p:nvPr/>
        </p:nvSpPr>
        <p:spPr>
          <a:xfrm>
            <a:off x="1777484" y="2055376"/>
            <a:ext cx="2298263" cy="287179"/>
          </a:xfrm>
          <a:prstGeom prst="rect">
            <a:avLst/>
          </a:prstGeom>
          <a:noFill/>
          <a:ln/>
        </p:spPr>
        <p:txBody>
          <a:bodyPr wrap="none" lIns="0" tIns="0" rIns="0" bIns="0" rtlCol="0" anchor="t"/>
          <a:lstStyle/>
          <a:p>
            <a:pPr algn="l"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Data Loading</a:t>
            </a:r>
            <a:endParaRPr lang="en-US" sz="1800" dirty="0"/>
          </a:p>
        </p:txBody>
      </p:sp>
      <p:sp>
        <p:nvSpPr>
          <p:cNvPr id="5" name="Text 3"/>
          <p:cNvSpPr/>
          <p:nvPr/>
        </p:nvSpPr>
        <p:spPr>
          <a:xfrm>
            <a:off x="1777484" y="2495669"/>
            <a:ext cx="6495812" cy="490299"/>
          </a:xfrm>
          <a:prstGeom prst="rect">
            <a:avLst/>
          </a:prstGeom>
          <a:noFill/>
          <a:ln/>
        </p:spPr>
        <p:txBody>
          <a:bodyPr wrap="squar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The emissions dataset was imported into a new "emissions" catalogue within Databricks, creating a table for analysis.</a:t>
            </a:r>
            <a:endParaRPr lang="en-US" sz="1200" dirty="0"/>
          </a:p>
        </p:txBody>
      </p:sp>
      <p:pic>
        <p:nvPicPr>
          <p:cNvPr id="6" name="Image 0" descr="preencoded.png">    </p:cNvPr>
          <p:cNvPicPr>
            <a:picLocks noChangeAspect="1"/>
          </p:cNvPicPr>
          <p:nvPr/>
        </p:nvPicPr>
        <p:blipFill>
          <a:blip r:embed="rId1"/>
          <a:stretch>
            <a:fillRect/>
          </a:stretch>
        </p:blipFill>
        <p:spPr>
          <a:xfrm>
            <a:off x="1777484" y="3158252"/>
            <a:ext cx="6495812" cy="4444484"/>
          </a:xfrm>
          <a:prstGeom prst="rect">
            <a:avLst/>
          </a:prstGeom>
        </p:spPr>
      </p:pic>
      <p:sp>
        <p:nvSpPr>
          <p:cNvPr id="7" name="Text 4"/>
          <p:cNvSpPr/>
          <p:nvPr/>
        </p:nvSpPr>
        <p:spPr>
          <a:xfrm>
            <a:off x="8654534" y="2055376"/>
            <a:ext cx="2298263" cy="287179"/>
          </a:xfrm>
          <a:prstGeom prst="rect">
            <a:avLst/>
          </a:prstGeom>
          <a:noFill/>
          <a:ln/>
        </p:spPr>
        <p:txBody>
          <a:bodyPr wrap="none" lIns="0" tIns="0" rIns="0" bIns="0" rtlCol="0" anchor="t"/>
          <a:lstStyle/>
          <a:p>
            <a:pPr algn="l"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Data Integrity</a:t>
            </a:r>
            <a:endParaRPr lang="en-US" sz="1800" dirty="0"/>
          </a:p>
        </p:txBody>
      </p:sp>
      <p:sp>
        <p:nvSpPr>
          <p:cNvPr id="8" name="Text 5"/>
          <p:cNvSpPr/>
          <p:nvPr/>
        </p:nvSpPr>
        <p:spPr>
          <a:xfrm>
            <a:off x="8654534" y="2495669"/>
            <a:ext cx="4206002" cy="735449"/>
          </a:xfrm>
          <a:prstGeom prst="rect">
            <a:avLst/>
          </a:prstGeom>
          <a:noFill/>
          <a:ln/>
        </p:spPr>
        <p:txBody>
          <a:bodyPr wrap="squar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Column data types were converted from string to double using Cast, Replace functions, or Regexp to ensure accurate calculations and analysis.</a:t>
            </a:r>
            <a:endParaRPr lang="en-US" sz="1200" dirty="0"/>
          </a:p>
        </p:txBody>
      </p:sp>
      <p:pic>
        <p:nvPicPr>
          <p:cNvPr id="9" name="Image 1" descr="preencoded.png">    </p:cNvPr>
          <p:cNvPicPr>
            <a:picLocks noChangeAspect="1"/>
          </p:cNvPicPr>
          <p:nvPr/>
        </p:nvPicPr>
        <p:blipFill>
          <a:blip r:embed="rId2"/>
          <a:stretch>
            <a:fillRect/>
          </a:stretch>
        </p:blipFill>
        <p:spPr>
          <a:xfrm>
            <a:off x="8654534" y="3403402"/>
            <a:ext cx="4206002" cy="2877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561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Data Analysis using SQL: Business Transactions</a:t>
            </a:r>
            <a:endParaRPr lang="en-US" sz="3900" dirty="0"/>
          </a:p>
        </p:txBody>
      </p:sp>
      <p:sp>
        <p:nvSpPr>
          <p:cNvPr id="3" name="Text 1"/>
          <p:cNvSpPr/>
          <p:nvPr/>
        </p:nvSpPr>
        <p:spPr>
          <a:xfrm>
            <a:off x="793790" y="27326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Structured analysis was performed in Databricks SQL Editor to answer key business questions regarding emissions. Queries were run within the "emissions" workspace.</a:t>
            </a:r>
            <a:endParaRPr lang="en-US" sz="1550" dirty="0"/>
          </a:p>
        </p:txBody>
      </p:sp>
      <p:sp>
        <p:nvSpPr>
          <p:cNvPr id="4" name="Text 2"/>
          <p:cNvSpPr/>
          <p:nvPr/>
        </p:nvSpPr>
        <p:spPr>
          <a:xfrm>
            <a:off x="793790" y="359092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01</a:t>
            </a:r>
            <a:endParaRPr lang="en-US" sz="1550" dirty="0"/>
          </a:p>
        </p:txBody>
      </p:sp>
      <p:sp>
        <p:nvSpPr>
          <p:cNvPr id="5" name="Shape 3"/>
          <p:cNvSpPr/>
          <p:nvPr/>
        </p:nvSpPr>
        <p:spPr>
          <a:xfrm>
            <a:off x="793790" y="3905250"/>
            <a:ext cx="6422231" cy="22860"/>
          </a:xfrm>
          <a:prstGeom prst="rect">
            <a:avLst/>
          </a:prstGeom>
          <a:solidFill>
            <a:srgbClr val="26A688"/>
          </a:solidFill>
          <a:ln/>
        </p:spPr>
      </p:sp>
      <p:sp>
        <p:nvSpPr>
          <p:cNvPr id="6" name="Text 4"/>
          <p:cNvSpPr/>
          <p:nvPr/>
        </p:nvSpPr>
        <p:spPr>
          <a:xfrm>
            <a:off x="793790" y="4050149"/>
            <a:ext cx="3497223"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Emissions by Location</a:t>
            </a:r>
            <a:endParaRPr lang="en-US" sz="1950" dirty="0"/>
          </a:p>
        </p:txBody>
      </p:sp>
      <p:sp>
        <p:nvSpPr>
          <p:cNvPr id="7" name="Text 5"/>
          <p:cNvSpPr/>
          <p:nvPr/>
        </p:nvSpPr>
        <p:spPr>
          <a:xfrm>
            <a:off x="793790" y="447936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Compared emissions in high-density versus low-density areas to understand geographic impact.</a:t>
            </a:r>
            <a:endParaRPr lang="en-US" sz="1550" dirty="0"/>
          </a:p>
        </p:txBody>
      </p:sp>
      <p:sp>
        <p:nvSpPr>
          <p:cNvPr id="8" name="Text 6"/>
          <p:cNvSpPr/>
          <p:nvPr/>
        </p:nvSpPr>
        <p:spPr>
          <a:xfrm>
            <a:off x="7414379" y="359092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02</a:t>
            </a:r>
            <a:endParaRPr lang="en-US" sz="1550" dirty="0"/>
          </a:p>
        </p:txBody>
      </p:sp>
      <p:sp>
        <p:nvSpPr>
          <p:cNvPr id="9" name="Shape 7"/>
          <p:cNvSpPr/>
          <p:nvPr/>
        </p:nvSpPr>
        <p:spPr>
          <a:xfrm>
            <a:off x="7414379" y="3905250"/>
            <a:ext cx="6422231" cy="22860"/>
          </a:xfrm>
          <a:prstGeom prst="rect">
            <a:avLst/>
          </a:prstGeom>
          <a:solidFill>
            <a:srgbClr val="26A688"/>
          </a:solidFill>
          <a:ln/>
        </p:spPr>
      </p:sp>
      <p:sp>
        <p:nvSpPr>
          <p:cNvPr id="10" name="Text 8"/>
          <p:cNvSpPr/>
          <p:nvPr/>
        </p:nvSpPr>
        <p:spPr>
          <a:xfrm>
            <a:off x="7414379" y="4050149"/>
            <a:ext cx="384833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Emissions vs. Population</a:t>
            </a:r>
            <a:endParaRPr lang="en-US" sz="1950" dirty="0"/>
          </a:p>
        </p:txBody>
      </p:sp>
      <p:sp>
        <p:nvSpPr>
          <p:cNvPr id="11" name="Text 9"/>
          <p:cNvSpPr/>
          <p:nvPr/>
        </p:nvSpPr>
        <p:spPr>
          <a:xfrm>
            <a:off x="7414379" y="447936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Analyzed emissions per person for each state, leveraging AI Assistant for SQL code generation.</a:t>
            </a:r>
            <a:endParaRPr lang="en-US" sz="1550" dirty="0"/>
          </a:p>
        </p:txBody>
      </p:sp>
      <p:sp>
        <p:nvSpPr>
          <p:cNvPr id="12" name="Text 10"/>
          <p:cNvSpPr/>
          <p:nvPr/>
        </p:nvSpPr>
        <p:spPr>
          <a:xfrm>
            <a:off x="793790" y="546163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03</a:t>
            </a:r>
            <a:endParaRPr lang="en-US" sz="1550" dirty="0"/>
          </a:p>
        </p:txBody>
      </p:sp>
      <p:sp>
        <p:nvSpPr>
          <p:cNvPr id="13" name="Shape 11"/>
          <p:cNvSpPr/>
          <p:nvPr/>
        </p:nvSpPr>
        <p:spPr>
          <a:xfrm>
            <a:off x="793790" y="5775960"/>
            <a:ext cx="6422231" cy="22860"/>
          </a:xfrm>
          <a:prstGeom prst="rect">
            <a:avLst/>
          </a:prstGeom>
          <a:solidFill>
            <a:srgbClr val="26A688"/>
          </a:solidFill>
          <a:ln/>
        </p:spPr>
      </p:sp>
      <p:sp>
        <p:nvSpPr>
          <p:cNvPr id="14" name="Text 12"/>
          <p:cNvSpPr/>
          <p:nvPr/>
        </p:nvSpPr>
        <p:spPr>
          <a:xfrm>
            <a:off x="793790" y="5920859"/>
            <a:ext cx="3040856"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Emissions vs. State</a:t>
            </a:r>
            <a:endParaRPr lang="en-US" sz="1950" dirty="0"/>
          </a:p>
        </p:txBody>
      </p:sp>
      <p:sp>
        <p:nvSpPr>
          <p:cNvPr id="15" name="Text 13"/>
          <p:cNvSpPr/>
          <p:nvPr/>
        </p:nvSpPr>
        <p:spPr>
          <a:xfrm>
            <a:off x="793790" y="635007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Identified the top 10 states with the highest emissions, including their percentage contribution to national emissions.</a:t>
            </a:r>
            <a:endParaRPr lang="en-US" sz="1550" dirty="0"/>
          </a:p>
        </p:txBody>
      </p:sp>
      <p:sp>
        <p:nvSpPr>
          <p:cNvPr id="16" name="Text 14"/>
          <p:cNvSpPr/>
          <p:nvPr/>
        </p:nvSpPr>
        <p:spPr>
          <a:xfrm>
            <a:off x="7414379" y="546163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04</a:t>
            </a:r>
            <a:endParaRPr lang="en-US" sz="1550" dirty="0"/>
          </a:p>
        </p:txBody>
      </p:sp>
      <p:sp>
        <p:nvSpPr>
          <p:cNvPr id="17" name="Shape 15"/>
          <p:cNvSpPr/>
          <p:nvPr/>
        </p:nvSpPr>
        <p:spPr>
          <a:xfrm>
            <a:off x="7414379" y="5775960"/>
            <a:ext cx="6422231" cy="22860"/>
          </a:xfrm>
          <a:prstGeom prst="rect">
            <a:avLst/>
          </a:prstGeom>
          <a:solidFill>
            <a:srgbClr val="26A688"/>
          </a:solidFill>
          <a:ln/>
        </p:spPr>
      </p:sp>
      <p:sp>
        <p:nvSpPr>
          <p:cNvPr id="18" name="Text 16"/>
          <p:cNvSpPr/>
          <p:nvPr/>
        </p:nvSpPr>
        <p:spPr>
          <a:xfrm>
            <a:off x="7414379" y="5920859"/>
            <a:ext cx="4538067"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Highest Emissions by County</a:t>
            </a:r>
            <a:endParaRPr lang="en-US" sz="1950" dirty="0"/>
          </a:p>
        </p:txBody>
      </p:sp>
      <p:sp>
        <p:nvSpPr>
          <p:cNvPr id="19" name="Text 17"/>
          <p:cNvSpPr/>
          <p:nvPr/>
        </p:nvSpPr>
        <p:spPr>
          <a:xfrm>
            <a:off x="7414379" y="635007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Ranked the top 10 counties with the highest emissions, highlighting areas for targeted intervention.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8159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Emissions by Location: Density vs. Emissions</a:t>
            </a:r>
            <a:endParaRPr lang="en-US" sz="3900" dirty="0"/>
          </a:p>
        </p:txBody>
      </p:sp>
      <p:sp>
        <p:nvSpPr>
          <p:cNvPr id="4" name="Text 1"/>
          <p:cNvSpPr/>
          <p:nvPr/>
        </p:nvSpPr>
        <p:spPr>
          <a:xfrm>
            <a:off x="6280190" y="381940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This analysis compared greenhouse gas emissions in highly dense areas against those in low-density regions. Understanding this relationship helps in identifying whether urban or rural settings contribute more significantly to overall emissions.</a:t>
            </a:r>
            <a:endParaRPr lang="en-US" sz="1550" dirty="0"/>
          </a:p>
        </p:txBody>
      </p:sp>
      <p:sp>
        <p:nvSpPr>
          <p:cNvPr id="5" name="Text 2"/>
          <p:cNvSpPr/>
          <p:nvPr/>
        </p:nvSpPr>
        <p:spPr>
          <a:xfrm>
            <a:off x="6280190" y="499526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The visualization above illustrates the disparity in emissions based on population density, providing a foundational understanding for targeted environmental strategies.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30385"/>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Emissions vs. Population: State-Level Analysis</a:t>
            </a:r>
            <a:endParaRPr lang="en-US" sz="3900" dirty="0"/>
          </a:p>
        </p:txBody>
      </p:sp>
      <p:sp>
        <p:nvSpPr>
          <p:cNvPr id="4" name="Text 1"/>
          <p:cNvSpPr/>
          <p:nvPr/>
        </p:nvSpPr>
        <p:spPr>
          <a:xfrm>
            <a:off x="793790" y="428827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We examined emissions per person for each state to normalize data and provide a clearer picture of individual impact. This metric helps in understanding the efficiency of emission control measures relative to population size.</a:t>
            </a:r>
            <a:endParaRPr lang="en-US" sz="1550" dirty="0"/>
          </a:p>
        </p:txBody>
      </p:sp>
      <p:sp>
        <p:nvSpPr>
          <p:cNvPr id="5" name="Text 2"/>
          <p:cNvSpPr/>
          <p:nvPr/>
        </p:nvSpPr>
        <p:spPr>
          <a:xfrm>
            <a:off x="793790" y="5464135"/>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Using AI Assistant, SQL queries were generated to facilitate this comparison, allowing for quick and accurate insights into state-level performance.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892141" y="412909"/>
            <a:ext cx="7780734" cy="468868"/>
          </a:xfrm>
          <a:prstGeom prst="rect">
            <a:avLst/>
          </a:prstGeom>
          <a:noFill/>
          <a:ln/>
        </p:spPr>
        <p:txBody>
          <a:bodyPr wrap="none" lIns="0" tIns="0" rIns="0" bIns="0" rtlCol="0" anchor="t"/>
          <a:lstStyle/>
          <a:p>
            <a:pPr algn="l" indent="0" marL="0">
              <a:lnSpc>
                <a:spcPts val="3650"/>
              </a:lnSpc>
              <a:buNone/>
            </a:pPr>
            <a:r>
              <a:rPr lang="en-US" sz="2950" b="1" dirty="0">
                <a:solidFill>
                  <a:srgbClr val="333F70"/>
                </a:solidFill>
                <a:latin typeface="Unbounded Bold" pitchFamily="34" charset="0"/>
                <a:ea typeface="Unbounded Bold" pitchFamily="34" charset="-122"/>
                <a:cs typeface="Unbounded Bold" pitchFamily="34" charset="-120"/>
              </a:rPr>
              <a:t>Top 10 States: Highest Emissions</a:t>
            </a:r>
            <a:endParaRPr lang="en-US" sz="2950" dirty="0"/>
          </a:p>
        </p:txBody>
      </p:sp>
      <p:sp>
        <p:nvSpPr>
          <p:cNvPr id="3" name="Text 1"/>
          <p:cNvSpPr/>
          <p:nvPr/>
        </p:nvSpPr>
        <p:spPr>
          <a:xfrm>
            <a:off x="1892141" y="1181814"/>
            <a:ext cx="10845998" cy="480060"/>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Identifying the top 10 states with the highest overall emissions is crucial for prioritizing environmental efforts. This analysis also determined the percentage contribution of these states to the national total.</a:t>
            </a:r>
            <a:endParaRPr lang="en-US" sz="1150" dirty="0"/>
          </a:p>
        </p:txBody>
      </p:sp>
      <p:pic>
        <p:nvPicPr>
          <p:cNvPr id="4" name="Image 0" descr="preencoded.png">    </p:cNvPr>
          <p:cNvPicPr>
            <a:picLocks noChangeAspect="1"/>
          </p:cNvPicPr>
          <p:nvPr/>
        </p:nvPicPr>
        <p:blipFill>
          <a:blip r:embed="rId1"/>
          <a:stretch>
            <a:fillRect/>
          </a:stretch>
        </p:blipFill>
        <p:spPr>
          <a:xfrm>
            <a:off x="1892141" y="1999298"/>
            <a:ext cx="5239941" cy="5239941"/>
          </a:xfrm>
          <a:prstGeom prst="rect">
            <a:avLst/>
          </a:prstGeom>
        </p:spPr>
      </p:pic>
      <p:pic>
        <p:nvPicPr>
          <p:cNvPr id="5" name="Image 1" descr="preencoded.png">    </p:cNvPr>
          <p:cNvPicPr>
            <a:picLocks noChangeAspect="1"/>
          </p:cNvPicPr>
          <p:nvPr/>
        </p:nvPicPr>
        <p:blipFill>
          <a:blip r:embed="rId2"/>
          <a:stretch>
            <a:fillRect/>
          </a:stretch>
        </p:blipFill>
        <p:spPr>
          <a:xfrm>
            <a:off x="7505700" y="1999298"/>
            <a:ext cx="5239941" cy="5239941"/>
          </a:xfrm>
          <a:prstGeom prst="rect">
            <a:avLst/>
          </a:prstGeom>
        </p:spPr>
      </p:pic>
      <p:sp>
        <p:nvSpPr>
          <p:cNvPr id="6" name="Text 2"/>
          <p:cNvSpPr/>
          <p:nvPr/>
        </p:nvSpPr>
        <p:spPr>
          <a:xfrm>
            <a:off x="1892141" y="7576661"/>
            <a:ext cx="10845998" cy="240030"/>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These insights are vital for policy-makers to focus resources and initiatives where they can have the most significant impact on reducing national emissions.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155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Highest Emissions by County: "County Shaming"</a:t>
            </a:r>
            <a:endParaRPr lang="en-US" sz="3900" dirty="0"/>
          </a:p>
        </p:txBody>
      </p:sp>
      <p:sp>
        <p:nvSpPr>
          <p:cNvPr id="4" name="Text 1"/>
          <p:cNvSpPr/>
          <p:nvPr/>
        </p:nvSpPr>
        <p:spPr>
          <a:xfrm>
            <a:off x="793790" y="412944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 detailed look into the top 10 counties with the highest emissions helps in pinpointing specific local areas that require immediate attention. This "county shaming" approach highlights localized environmental challenges.</a:t>
            </a:r>
            <a:endParaRPr lang="en-US" sz="1550" dirty="0"/>
          </a:p>
        </p:txBody>
      </p:sp>
      <p:sp>
        <p:nvSpPr>
          <p:cNvPr id="5" name="Text 2"/>
          <p:cNvSpPr/>
          <p:nvPr/>
        </p:nvSpPr>
        <p:spPr>
          <a:xfrm>
            <a:off x="793790" y="530530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This granular data allows for highly targeted interventions and community engagement programs to address specific emission sources within these counties.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2026-01-06T17:31:44Z</dcterms:created>
  <dcterms:modified xsi:type="dcterms:W3CDTF">2026-01-06T17:31:44Z</dcterms:modified>
</cp:coreProperties>
</file>